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  <p:sldMasterId id="2147483768" r:id="rId2"/>
  </p:sldMasterIdLst>
  <p:notesMasterIdLst>
    <p:notesMasterId r:id="rId20"/>
  </p:notesMasterIdLst>
  <p:handoutMasterIdLst>
    <p:handoutMasterId r:id="rId21"/>
  </p:handoutMasterIdLst>
  <p:sldIdLst>
    <p:sldId id="490" r:id="rId3"/>
    <p:sldId id="416" r:id="rId4"/>
    <p:sldId id="518" r:id="rId5"/>
    <p:sldId id="517" r:id="rId6"/>
    <p:sldId id="516" r:id="rId7"/>
    <p:sldId id="512" r:id="rId8"/>
    <p:sldId id="527" r:id="rId9"/>
    <p:sldId id="519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28" r:id="rId18"/>
    <p:sldId id="515" r:id="rId19"/>
  </p:sldIdLst>
  <p:sldSz cx="9144000" cy="6858000" type="screen4x3"/>
  <p:notesSz cx="6934200" cy="9232900"/>
  <p:custDataLst>
    <p:tags r:id="rId22"/>
  </p:custDataLst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>
        <p15:guide id="1" orient="horz" pos="4151">
          <p15:clr>
            <a:srgbClr val="A4A3A4"/>
          </p15:clr>
        </p15:guide>
        <p15:guide id="2" orient="horz" pos="3830">
          <p15:clr>
            <a:srgbClr val="A4A3A4"/>
          </p15:clr>
        </p15:guide>
        <p15:guide id="3" orient="horz" pos="942">
          <p15:clr>
            <a:srgbClr val="A4A3A4"/>
          </p15:clr>
        </p15:guide>
        <p15:guide id="4" orient="horz" pos="299">
          <p15:clr>
            <a:srgbClr val="A4A3A4"/>
          </p15:clr>
        </p15:guide>
        <p15:guide id="5" pos="289">
          <p15:clr>
            <a:srgbClr val="A4A3A4"/>
          </p15:clr>
        </p15:guide>
        <p15:guide id="6" pos="5478">
          <p15:clr>
            <a:srgbClr val="A4A3A4"/>
          </p15:clr>
        </p15:guide>
        <p15:guide id="7" pos="29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DE"/>
    <a:srgbClr val="C4C4C4"/>
    <a:srgbClr val="5E5E5E"/>
    <a:srgbClr val="D9D9D9"/>
    <a:srgbClr val="343434"/>
    <a:srgbClr val="FF0000"/>
    <a:srgbClr val="00CC00"/>
    <a:srgbClr val="00FF00"/>
    <a:srgbClr val="FFCC00"/>
    <a:srgbClr val="820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1" autoAdjust="0"/>
    <p:restoredTop sz="80853" autoAdjust="0"/>
  </p:normalViewPr>
  <p:slideViewPr>
    <p:cSldViewPr snapToGrid="0" showGuides="1">
      <p:cViewPr varScale="1">
        <p:scale>
          <a:sx n="93" d="100"/>
          <a:sy n="93" d="100"/>
        </p:scale>
        <p:origin x="2316" y="84"/>
      </p:cViewPr>
      <p:guideLst>
        <p:guide orient="horz" pos="4151"/>
        <p:guide orient="horz" pos="3830"/>
        <p:guide orient="horz" pos="942"/>
        <p:guide orient="horz" pos="299"/>
        <p:guide pos="289"/>
        <p:guide pos="5478"/>
        <p:guide pos="2935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0" tIns="45469" rIns="90940" bIns="45469" numCol="1" anchor="t" anchorCtr="0" compatLnSpc="1">
            <a:prstTxWarp prst="textNoShape">
              <a:avLst/>
            </a:prstTxWarp>
          </a:bodyPr>
          <a:lstStyle>
            <a:lvl1pPr defTabSz="909638">
              <a:defRPr sz="1200"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0" tIns="45469" rIns="90940" bIns="45469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A0B9CDAA-6762-423A-AC90-28C486299E15}" type="datetime1">
              <a:rPr lang="en-AU"/>
              <a:pPr>
                <a:defRPr/>
              </a:pPr>
              <a:t>10/04/2017</a:t>
            </a:fld>
            <a:endParaRPr lang="en-AU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2525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0" tIns="45469" rIns="90940" bIns="45469" numCol="1" anchor="b" anchorCtr="0" compatLnSpc="1">
            <a:prstTxWarp prst="textNoShape">
              <a:avLst/>
            </a:prstTxWarp>
          </a:bodyPr>
          <a:lstStyle>
            <a:lvl1pPr defTabSz="909638">
              <a:defRPr sz="1200"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9063" y="8772525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0" tIns="45469" rIns="90940" bIns="45469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50F0FE7A-65B2-4AE3-A87B-BE02B53FACC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104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0" tIns="45469" rIns="90940" bIns="45469" numCol="1" anchor="t" anchorCtr="0" compatLnSpc="1">
            <a:prstTxWarp prst="textNoShape">
              <a:avLst/>
            </a:prstTxWarp>
          </a:bodyPr>
          <a:lstStyle>
            <a:lvl1pPr defTabSz="909638">
              <a:defRPr sz="1200"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0" tIns="45469" rIns="90940" bIns="45469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45C0798C-C57D-4409-9358-6CFD3C447F0F}" type="datetime1">
              <a:rPr lang="en-AU"/>
              <a:pPr>
                <a:defRPr/>
              </a:pPr>
              <a:t>10/04/2017</a:t>
            </a:fld>
            <a:endParaRPr lang="en-AU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693738"/>
            <a:ext cx="4616450" cy="3462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84675"/>
            <a:ext cx="554355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0" tIns="45469" rIns="90940" bIns="454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09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0" tIns="45469" rIns="90940" bIns="45469" numCol="1" anchor="b" anchorCtr="0" compatLnSpc="1">
            <a:prstTxWarp prst="textNoShape">
              <a:avLst/>
            </a:prstTxWarp>
          </a:bodyPr>
          <a:lstStyle>
            <a:lvl1pPr defTabSz="909638">
              <a:defRPr sz="1200"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709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40" tIns="45469" rIns="90940" bIns="45469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fld id="{20DD606B-4B06-4BC5-BA6A-BBB393C5B19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59995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5C0798C-C57D-4409-9358-6CFD3C447F0F}" type="datetime1">
              <a:rPr lang="en-AU" smtClean="0"/>
              <a:pPr>
                <a:defRPr/>
              </a:pPr>
              <a:t>10/04/2017</a:t>
            </a:fld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DD606B-4B06-4BC5-BA6A-BBB393C5B194}" type="slidenum">
              <a:rPr lang="en-AU" smtClean="0"/>
              <a:pPr>
                <a:defRPr/>
              </a:pPr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08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>
              <a:spcBef>
                <a:spcPct val="0"/>
              </a:spcBef>
            </a:pPr>
            <a:fld id="{636FCFB8-EC84-4875-8F30-7A3BF600BB1E}" type="datetime1">
              <a:rPr lang="en-AU" altLang="en-US" smtClean="0"/>
              <a:pPr eaLnBrk="1" hangingPunct="1">
                <a:spcBef>
                  <a:spcPct val="0"/>
                </a:spcBef>
              </a:pPr>
              <a:t>10/04/2017</a:t>
            </a:fld>
            <a:endParaRPr lang="en-AU" altLang="en-US"/>
          </a:p>
        </p:txBody>
      </p:sp>
      <p:sp>
        <p:nvSpPr>
          <p:cNvPr id="286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>
              <a:spcBef>
                <a:spcPct val="0"/>
              </a:spcBef>
            </a:pPr>
            <a:fld id="{EF23F4DB-8B4B-4AF1-A949-3F830CF4AE42}" type="slidenum">
              <a:rPr lang="en-AU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AU" altLang="en-US"/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itchFamily="34" charset="0"/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5C0798C-C57D-4409-9358-6CFD3C447F0F}" type="datetime1">
              <a:rPr lang="en-AU" smtClean="0"/>
              <a:pPr>
                <a:defRPr/>
              </a:pPr>
              <a:t>10/04/2017</a:t>
            </a:fld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DD606B-4B06-4BC5-BA6A-BBB393C5B194}" type="slidenum">
              <a:rPr lang="en-AU" smtClean="0"/>
              <a:pPr>
                <a:defRPr/>
              </a:pPr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607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zmp\Desktop\Project Work\Alan\Invetech PPT template\INVETECHLOGO_PMS1955_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5130683"/>
            <a:ext cx="12446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60375" y="5462470"/>
            <a:ext cx="8683625" cy="0"/>
          </a:xfrm>
          <a:prstGeom prst="line">
            <a:avLst/>
          </a:prstGeom>
          <a:ln w="12700">
            <a:solidFill>
              <a:srgbClr val="82003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2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4" y="454006"/>
            <a:ext cx="8224045" cy="1477328"/>
          </a:xfrm>
        </p:spPr>
        <p:txBody>
          <a:bodyPr tIns="0" bIns="0"/>
          <a:lstStyle>
            <a:lvl1pPr>
              <a:lnSpc>
                <a:spcPct val="80000"/>
              </a:lnSpc>
              <a:defRPr sz="6000" b="0" smtClean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57731" y="5599111"/>
            <a:ext cx="6315075" cy="8001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91080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ftr" sz="quarter" idx="14"/>
          </p:nvPr>
        </p:nvSpPr>
        <p:spPr>
          <a:xfrm>
            <a:off x="2389188" y="6667500"/>
            <a:ext cx="5324475" cy="138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 dirty="0"/>
              <a:t>Invetech confidential file: 2016-06 Town hall meeting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51788" y="6667500"/>
            <a:ext cx="915987" cy="1381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 dirty="0"/>
              <a:t>Page </a:t>
            </a:r>
            <a:fld id="{26D4DB02-0BE7-4C03-9DE9-4D05BC1DD77C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511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663" y="5653088"/>
            <a:ext cx="8672512" cy="720725"/>
          </a:xfrm>
          <a:prstGeom prst="rect">
            <a:avLst/>
          </a:prstGeom>
          <a:solidFill>
            <a:srgbClr val="E46C0A"/>
          </a:solidFill>
          <a:ln>
            <a:noFill/>
          </a:ln>
          <a:effectLst>
            <a:outerShdw blurRad="40005" dist="22987" dir="5400000" sx="50000" sy="5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673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0174" y="5803373"/>
            <a:ext cx="8672860" cy="621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52888"/>
          </a:xfrm>
          <a:prstGeom prst="rect">
            <a:avLst/>
          </a:prstGeom>
        </p:spPr>
        <p:txBody>
          <a:bodyPr/>
          <a:lstStyle>
            <a:lvl1pPr indent="-347472">
              <a:buSzPct val="75000"/>
              <a:defRPr b="1" baseline="0"/>
            </a:lvl1pPr>
            <a:lvl2pPr indent="-347472">
              <a:buSzPct val="75000"/>
              <a:defRPr baseline="0"/>
            </a:lvl2pPr>
            <a:lvl3pPr indent="-347472">
              <a:buSzPct val="75000"/>
              <a:defRPr/>
            </a:lvl3pPr>
            <a:lvl4pPr indent="-347472">
              <a:buSzPct val="75000"/>
              <a:defRPr/>
            </a:lvl4pPr>
            <a:lvl5pPr indent="-347472">
              <a:buSzPct val="75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8924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D512180C-E89E-43C9-AF88-E5DF9D9F2182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14400"/>
            <a:ext cx="8105775" cy="53993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1" y="137160"/>
            <a:ext cx="7743824" cy="6252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605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0D0668D0-7C02-4DCC-9A3B-A19782CAEFFC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7160"/>
            <a:ext cx="7743824" cy="6252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14400"/>
            <a:ext cx="8105775" cy="5399314"/>
          </a:xfrm>
        </p:spPr>
        <p:txBody>
          <a:bodyPr/>
          <a:lstStyle>
            <a:lvl1pPr marL="457200" indent="-457200">
              <a:buClr>
                <a:schemeClr val="accent1"/>
              </a:buClr>
              <a:buFont typeface="+mj-lt"/>
              <a:buAutoNum type="arabicPeriod"/>
              <a:defRPr sz="2400"/>
            </a:lvl1pPr>
            <a:lvl2pPr marL="914400" indent="-457200">
              <a:buClr>
                <a:schemeClr val="accent1"/>
              </a:buClr>
              <a:buSzPct val="90000"/>
              <a:buFont typeface="+mj-lt"/>
              <a:buAutoNum type="alphaUcPeriod"/>
              <a:defRPr sz="2000"/>
            </a:lvl2pPr>
            <a:lvl3pPr marL="1314450" indent="-400050">
              <a:buClr>
                <a:schemeClr val="accent1"/>
              </a:buClr>
              <a:buFont typeface="+mj-lt"/>
              <a:buAutoNum type="romanLcPeriod"/>
              <a:defRPr sz="1800"/>
            </a:lvl3pPr>
            <a:lvl4pPr marL="1714500" indent="-342900">
              <a:buClr>
                <a:schemeClr val="accent1"/>
              </a:buClr>
              <a:buFont typeface="+mj-lt"/>
              <a:buAutoNum type="alphaLcPeriod"/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8245235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EBCAE7C4-0A7F-4867-A31F-98AA9E69FD69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914400"/>
            <a:ext cx="8105775" cy="53993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1" y="137160"/>
            <a:ext cx="7743824" cy="6252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D512180C-E89E-43C9-AF88-E5DF9D9F2182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71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DC069126-B175-4D6E-A7D1-AEE4056656F4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220212"/>
            <a:ext cx="8105775" cy="5091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1" y="137160"/>
            <a:ext cx="7743824" cy="6252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/>
          </p:nvPr>
        </p:nvSpPr>
        <p:spPr>
          <a:xfrm flipH="1">
            <a:off x="457729" y="825388"/>
            <a:ext cx="8226690" cy="260094"/>
          </a:xfrm>
        </p:spPr>
        <p:txBody>
          <a:bodyPr lIns="18000" tIns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 sz="2000" b="1" i="0" baseline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144966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F4A6DA6D-0908-4968-BB07-B5DF9DCDF2CE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9144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144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96558"/>
            <a:ext cx="4041775" cy="468994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466725" y="1589305"/>
            <a:ext cx="4041775" cy="4706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137160"/>
            <a:ext cx="7743824" cy="6252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88875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E7BDB657-FF2C-4603-9665-D7E69E0332B9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730" y="914399"/>
            <a:ext cx="4037143" cy="539496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273" y="914400"/>
            <a:ext cx="4037146" cy="539115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1712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602020E6-F6D3-4237-B21A-5D9D4F5025F1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732" y="914399"/>
            <a:ext cx="2640627" cy="5394960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5"/>
          </p:nvPr>
        </p:nvSpPr>
        <p:spPr>
          <a:xfrm>
            <a:off x="3256668" y="914400"/>
            <a:ext cx="2640628" cy="5394960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6"/>
          </p:nvPr>
        </p:nvSpPr>
        <p:spPr>
          <a:xfrm>
            <a:off x="6043787" y="914400"/>
            <a:ext cx="2640628" cy="5394960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18172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-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8DEE20C0-8F3F-4E18-8EFB-C660AFD2A523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732" y="914399"/>
            <a:ext cx="2640627" cy="5394960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6"/>
          </p:nvPr>
        </p:nvSpPr>
        <p:spPr>
          <a:xfrm>
            <a:off x="3257550" y="914400"/>
            <a:ext cx="5426865" cy="5394960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756537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731" y="1495425"/>
            <a:ext cx="8226688" cy="4430140"/>
          </a:xfrm>
        </p:spPr>
        <p:txBody>
          <a:bodyPr tIns="0" bIns="0"/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b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 dirty="0"/>
              <a:t>Invetech confidential file: 2016-09  Anaconda training session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 tIns="0" bIns="0"/>
          <a:lstStyle>
            <a:lvl1pPr>
              <a:defRPr sz="32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31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-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A191C02E-C459-4546-A8CB-51DBEB142ACA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732" y="914400"/>
            <a:ext cx="5438243" cy="5394960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6"/>
          </p:nvPr>
        </p:nvSpPr>
        <p:spPr>
          <a:xfrm>
            <a:off x="6043787" y="914400"/>
            <a:ext cx="2640628" cy="5394960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05267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85959F85-87DA-48BC-A57C-21705CFBBBE3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1" y="137160"/>
            <a:ext cx="7743824" cy="6252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06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234820C9-FAD3-4132-A4C9-33041F57E92D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2113"/>
            <a:ext cx="5486400" cy="390434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1" y="137160"/>
            <a:ext cx="7743824" cy="6252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13617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0B92CE57-EFBF-45AE-BBD9-9F54CFC32206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 flipH="1">
            <a:off x="457729" y="825388"/>
            <a:ext cx="8226690" cy="260094"/>
          </a:xfrm>
        </p:spPr>
        <p:txBody>
          <a:bodyPr lIns="18000" tIns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 sz="2000" b="1" i="0" baseline="0">
                <a:solidFill>
                  <a:schemeClr val="bg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1" y="137160"/>
            <a:ext cx="7743824" cy="6252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7951788" y="6667500"/>
            <a:ext cx="915987" cy="138113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rgbClr val="969696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Page </a:t>
            </a:r>
            <a:fld id="{A7A3F861-3438-42DC-B156-3C733F535D7E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4"/>
          </p:nvPr>
        </p:nvSpPr>
        <p:spPr>
          <a:xfrm>
            <a:off x="2389188" y="6667500"/>
            <a:ext cx="5324475" cy="138113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rgbClr val="969696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Invetech confidential file: 2016-06 Town hall meeting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6767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8115300" y="265113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0" hangingPunct="0">
              <a:defRPr/>
            </a:pPr>
            <a:fld id="{F111E2A9-B6A4-4D0D-B451-7D715FAAA246}" type="slidenum">
              <a:rPr lang="en-US" altLang="en-US" smtClean="0">
                <a:solidFill>
                  <a:srgbClr val="969696"/>
                </a:solidFill>
                <a:latin typeface="Arial" pitchFamily="34" charset="0"/>
              </a:rPr>
              <a:pPr algn="r" eaLnBrk="0" hangingPunct="0">
                <a:defRPr/>
              </a:pPr>
              <a:t>‹#›</a:t>
            </a:fld>
            <a:endParaRPr lang="en-US" altLang="en-US">
              <a:solidFill>
                <a:srgbClr val="969696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1479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731" y="1493945"/>
            <a:ext cx="8226688" cy="4586180"/>
          </a:xfrm>
        </p:spPr>
        <p:txBody>
          <a:bodyPr tIns="0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SzPct val="80000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/>
              <a:t>Page </a:t>
            </a:r>
            <a:fld id="{B2C54562-5F86-4253-8B25-9A497E2DA7F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 dirty="0"/>
              <a:t>Invetech confidential file: : 2016-09  Anaconda training session</a:t>
            </a:r>
          </a:p>
        </p:txBody>
      </p:sp>
      <p:sp>
        <p:nvSpPr>
          <p:cNvPr id="752" name="Title 1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 tIns="0" bIns="0"/>
          <a:lstStyle>
            <a:lvl1pPr>
              <a:defRPr sz="32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53" name="Text Placeholder 7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457729" y="900569"/>
            <a:ext cx="8226690" cy="260094"/>
          </a:xfrm>
        </p:spPr>
        <p:txBody>
          <a:bodyPr lIns="18000" t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 sz="2000" b="0" i="1" baseline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084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730" y="1495425"/>
            <a:ext cx="4037143" cy="458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273" y="1495427"/>
            <a:ext cx="4037146" cy="458469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/>
              <a:t>Page </a:t>
            </a:r>
            <a:fld id="{628E0026-DAA1-4F57-8BAE-A1E5AA2883C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 dirty="0"/>
              <a:t>Invetech confidential file: 2016-09  Anaconda training session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 tIns="0" bIns="0"/>
          <a:lstStyle>
            <a:lvl1pPr>
              <a:defRPr sz="32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457729" y="900569"/>
            <a:ext cx="8226690" cy="260094"/>
          </a:xfrm>
        </p:spPr>
        <p:txBody>
          <a:bodyPr lIns="18000" t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 sz="2000" b="0" i="1" baseline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252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732" y="1497012"/>
            <a:ext cx="2640627" cy="4428553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/>
              <a:t>Page </a:t>
            </a:r>
            <a:fld id="{B2C54562-5F86-4253-8B25-9A497E2DA7F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 dirty="0"/>
              <a:t>Invetech confidential file: : 2016-09  Anaconda training session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5"/>
          </p:nvPr>
        </p:nvSpPr>
        <p:spPr>
          <a:xfrm>
            <a:off x="3256668" y="1497012"/>
            <a:ext cx="2640628" cy="4428553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6"/>
          </p:nvPr>
        </p:nvSpPr>
        <p:spPr>
          <a:xfrm>
            <a:off x="6043787" y="1497014"/>
            <a:ext cx="2640628" cy="4428552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 tIns="0" bIns="0"/>
          <a:lstStyle>
            <a:lvl1pPr>
              <a:defRPr sz="32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457729" y="900569"/>
            <a:ext cx="8226690" cy="260094"/>
          </a:xfrm>
        </p:spPr>
        <p:txBody>
          <a:bodyPr lIns="18000" t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 sz="2000" b="0" i="1" baseline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802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732" y="1495423"/>
            <a:ext cx="2640627" cy="4430143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/>
              <a:t>Page </a:t>
            </a:r>
            <a:fld id="{B2C54562-5F86-4253-8B25-9A497E2DA7F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 dirty="0"/>
              <a:t>Invetech confidential file: 2016-08  MDD How to manage and use data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6"/>
          </p:nvPr>
        </p:nvSpPr>
        <p:spPr>
          <a:xfrm>
            <a:off x="3257550" y="1495425"/>
            <a:ext cx="5426865" cy="4430142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 tIns="0" bIns="0"/>
          <a:lstStyle>
            <a:lvl1pPr>
              <a:defRPr sz="32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457729" y="900569"/>
            <a:ext cx="8226690" cy="260094"/>
          </a:xfrm>
        </p:spPr>
        <p:txBody>
          <a:bodyPr lIns="18000" t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 sz="2000" b="0" i="1" baseline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7198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732" y="1495425"/>
            <a:ext cx="5438243" cy="4584700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/>
              <a:t>Page </a:t>
            </a:r>
            <a:fld id="{B2C54562-5F86-4253-8B25-9A497E2DA7F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 dirty="0"/>
              <a:t>Invetech confidential file: 2016-08  MDD How to manage and use data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6"/>
          </p:nvPr>
        </p:nvSpPr>
        <p:spPr>
          <a:xfrm>
            <a:off x="6043787" y="1495424"/>
            <a:ext cx="2640628" cy="4584701"/>
          </a:xfrm>
        </p:spPr>
        <p:txBody>
          <a:bodyPr lIns="0" tIns="0" rIns="0" bIns="0">
            <a:noAutofit/>
          </a:bodyPr>
          <a:lstStyle>
            <a:lvl1pPr marL="0" indent="0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 tIns="0" bIns="0"/>
          <a:lstStyle>
            <a:lvl1pPr>
              <a:defRPr sz="32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457729" y="900569"/>
            <a:ext cx="8226690" cy="260094"/>
          </a:xfrm>
        </p:spPr>
        <p:txBody>
          <a:bodyPr lIns="18000" t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 sz="2000" b="0" i="1" baseline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332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/>
              <a:t>Page </a:t>
            </a:r>
            <a:fld id="{A7A3F861-3438-42DC-B156-3C733F535D7E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 dirty="0"/>
              <a:t>Invetech confidential file: 2016-08  MDD How to manage and use data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 tIns="0" bIns="0"/>
          <a:lstStyle>
            <a:lvl1pPr>
              <a:defRPr sz="3200" b="0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457729" y="900569"/>
            <a:ext cx="8226690" cy="260094"/>
          </a:xfrm>
        </p:spPr>
        <p:txBody>
          <a:bodyPr lIns="18000" t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 sz="2000" b="0" i="1" baseline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92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 dirty="0"/>
              <a:t>Page </a:t>
            </a:r>
            <a:fld id="{26D4DB02-0BE7-4C03-9DE9-4D05BC1DD77C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AU" dirty="0"/>
              <a:t>Invetech confidential file: 2016-08  MDD How to manage and use data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 tIns="0" bIns="0"/>
          <a:lstStyle>
            <a:lvl1pPr>
              <a:defRPr sz="32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8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731" y="474663"/>
            <a:ext cx="8226688" cy="46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680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 dirty="0"/>
              <a:t>Primary message/ statement 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51788" y="6667500"/>
            <a:ext cx="91598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9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AU" dirty="0"/>
              <a:t>Page </a:t>
            </a:r>
            <a:fld id="{F9C5AC6B-2E0F-4F6A-9C42-B90ABA603322}" type="slidenum">
              <a:rPr lang="en-AU" smtClean="0"/>
              <a:pPr>
                <a:defRPr/>
              </a:pPr>
              <a:t>‹#›</a:t>
            </a:fld>
            <a:endParaRPr lang="en-AU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89188" y="6667500"/>
            <a:ext cx="53244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900" i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AU" dirty="0"/>
              <a:t>Invetech confidential file: Anaconda training session</a:t>
            </a: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731" y="1493946"/>
            <a:ext cx="8226688" cy="458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dirty="0"/>
              <a:t>Supporting message title(s)</a:t>
            </a:r>
          </a:p>
          <a:p>
            <a:pPr lvl="1"/>
            <a:r>
              <a:rPr lang="en-AU" altLang="en-US" dirty="0"/>
              <a:t>First bullet</a:t>
            </a:r>
          </a:p>
          <a:p>
            <a:pPr lvl="2"/>
            <a:r>
              <a:rPr lang="en-AU" altLang="en-US" dirty="0"/>
              <a:t>Second bullet</a:t>
            </a:r>
          </a:p>
          <a:p>
            <a:pPr lvl="3"/>
            <a:r>
              <a:rPr lang="en-AU" altLang="en-US" dirty="0"/>
              <a:t>Third bullet</a:t>
            </a:r>
          </a:p>
          <a:p>
            <a:pPr lvl="4"/>
            <a:r>
              <a:rPr lang="en-AU" altLang="en-US" dirty="0"/>
              <a:t>Fourth bullet</a:t>
            </a:r>
          </a:p>
        </p:txBody>
      </p:sp>
      <p:pic>
        <p:nvPicPr>
          <p:cNvPr id="1030" name="Picture 8" descr="C:\Users\zmp\Desktop\Project Work\Alan\Invetech PPT template\INVETECHLOGO_PMS1955_20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6257925"/>
            <a:ext cx="12446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457731" y="6589713"/>
            <a:ext cx="8686269" cy="0"/>
          </a:xfrm>
          <a:prstGeom prst="line">
            <a:avLst/>
          </a:prstGeom>
          <a:ln w="12700">
            <a:solidFill>
              <a:srgbClr val="82003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3" r:id="rId5"/>
    <p:sldLayoutId id="2147483764" r:id="rId6"/>
    <p:sldLayoutId id="2147483765" r:id="rId7"/>
    <p:sldLayoutId id="2147483761" r:id="rId8"/>
    <p:sldLayoutId id="2147483762" r:id="rId9"/>
    <p:sldLayoutId id="2147483756" r:id="rId10"/>
    <p:sldLayoutId id="2147483766" r:id="rId11"/>
    <p:sldLayoutId id="2147483767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AU" altLang="en-US" sz="2400" b="0" dirty="0">
          <a:solidFill>
            <a:srgbClr val="3A97B5"/>
          </a:solidFill>
          <a:latin typeface="+mj-lt"/>
          <a:ea typeface="ヒラギノ角ゴ Pro W3" charset="-128"/>
          <a:cs typeface="ヒラギノ角ゴ Pro W3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3A97B5"/>
          </a:solidFill>
          <a:latin typeface="Franklin Gothic Book" pitchFamily="34" charset="0"/>
          <a:ea typeface="ヒラギノ角ゴ Pro W3" charset="-128"/>
          <a:cs typeface="ヒラギノ角ゴ Pro W3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3A97B5"/>
          </a:solidFill>
          <a:latin typeface="Franklin Gothic Book" pitchFamily="34" charset="0"/>
          <a:ea typeface="ヒラギノ角ゴ Pro W3" charset="-128"/>
          <a:cs typeface="ヒラギノ角ゴ Pro W3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3A97B5"/>
          </a:solidFill>
          <a:latin typeface="Franklin Gothic Book" pitchFamily="34" charset="0"/>
          <a:ea typeface="ヒラギノ角ゴ Pro W3" charset="-128"/>
          <a:cs typeface="ヒラギノ角ゴ Pro W3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3A97B5"/>
          </a:solidFill>
          <a:latin typeface="Franklin Gothic Book" pitchFamily="34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C33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C33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C33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CC3300"/>
          </a:solidFill>
          <a:latin typeface="Arial" charset="0"/>
        </a:defRPr>
      </a:lvl9pPr>
    </p:titleStyle>
    <p:bodyStyle>
      <a:lvl1pPr algn="l" rtl="0" eaLnBrk="1" fontAlgn="base" hangingPunct="1">
        <a:lnSpc>
          <a:spcPct val="80000"/>
        </a:lnSpc>
        <a:spcBef>
          <a:spcPct val="20000"/>
        </a:spcBef>
        <a:spcAft>
          <a:spcPct val="20000"/>
        </a:spcAft>
        <a:defRPr sz="1600" b="0">
          <a:solidFill>
            <a:schemeClr val="tx1"/>
          </a:solidFill>
          <a:latin typeface="Calibri" panose="020F0502020204030204" pitchFamily="34" charset="0"/>
          <a:ea typeface="ヒラギノ角ゴ Pro W3" charset="-128"/>
          <a:cs typeface="Calibri" panose="020F0502020204030204" pitchFamily="34" charset="0"/>
        </a:defRPr>
      </a:lvl1pPr>
      <a:lvl2pPr marL="358775" indent="-179388" algn="l" rtl="0" eaLnBrk="1" fontAlgn="base" hangingPunct="1">
        <a:lnSpc>
          <a:spcPct val="80000"/>
        </a:lnSpc>
        <a:spcBef>
          <a:spcPct val="20000"/>
        </a:spcBef>
        <a:spcAft>
          <a:spcPct val="20000"/>
        </a:spcAft>
        <a:buSzPct val="100000"/>
        <a:buFont typeface="Arial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ヒラギノ角ゴ Pro W3" charset="-128"/>
          <a:cs typeface="Calibri" panose="020F0502020204030204" pitchFamily="34" charset="0"/>
        </a:defRPr>
      </a:lvl2pPr>
      <a:lvl3pPr marL="719138" indent="-182563" algn="l" rtl="0" eaLnBrk="1" fontAlgn="base" hangingPunct="1">
        <a:lnSpc>
          <a:spcPct val="80000"/>
        </a:lnSpc>
        <a:spcBef>
          <a:spcPct val="20000"/>
        </a:spcBef>
        <a:spcAft>
          <a:spcPct val="20000"/>
        </a:spcAft>
        <a:buSzPct val="80000"/>
        <a:buChar char="•"/>
        <a:tabLst/>
        <a:defRPr sz="1600">
          <a:solidFill>
            <a:schemeClr val="tx1"/>
          </a:solidFill>
          <a:latin typeface="Calibri" panose="020F0502020204030204" pitchFamily="34" charset="0"/>
          <a:ea typeface="ヒラギノ角ゴ Pro W3" charset="-128"/>
          <a:cs typeface="Calibri" panose="020F0502020204030204" pitchFamily="34" charset="0"/>
        </a:defRPr>
      </a:lvl3pPr>
      <a:lvl4pPr marL="1079500" indent="-176213" algn="l" rtl="0" eaLnBrk="1" fontAlgn="base" hangingPunct="1">
        <a:lnSpc>
          <a:spcPct val="80000"/>
        </a:lnSpc>
        <a:spcBef>
          <a:spcPct val="20000"/>
        </a:spcBef>
        <a:spcAft>
          <a:spcPct val="20000"/>
        </a:spcAft>
        <a:buFont typeface="Arial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ヒラギノ角ゴ Pro W3" charset="-128"/>
          <a:cs typeface="Calibri" panose="020F0502020204030204" pitchFamily="34" charset="0"/>
        </a:defRPr>
      </a:lvl4pPr>
      <a:lvl5pPr marL="1435100" indent="-173038" algn="l" rtl="0" eaLnBrk="1" fontAlgn="base" hangingPunct="1">
        <a:lnSpc>
          <a:spcPct val="80000"/>
        </a:lnSpc>
        <a:spcBef>
          <a:spcPct val="20000"/>
        </a:spcBef>
        <a:spcAft>
          <a:spcPct val="20000"/>
        </a:spcAft>
        <a:buSzPct val="100000"/>
        <a:buFont typeface="Arial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ヒラギノ角ゴ Pro W3" charset="-128"/>
          <a:cs typeface="Calibri" panose="020F0502020204030204" pitchFamily="34" charset="0"/>
        </a:defRPr>
      </a:lvl5pPr>
      <a:lvl6pPr marL="1890713" indent="-169863" algn="l" rtl="0" eaLnBrk="1" fontAlgn="base" hangingPunct="1">
        <a:spcBef>
          <a:spcPct val="0"/>
        </a:spcBef>
        <a:spcAft>
          <a:spcPct val="10000"/>
        </a:spcAft>
        <a:buSzPct val="70000"/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ヒラギノ角ゴ Pro W3" charset="-128"/>
        </a:defRPr>
      </a:lvl6pPr>
      <a:lvl7pPr marL="2347913" indent="-169863" algn="l" rtl="0" eaLnBrk="1" fontAlgn="base" hangingPunct="1">
        <a:spcBef>
          <a:spcPct val="0"/>
        </a:spcBef>
        <a:spcAft>
          <a:spcPct val="10000"/>
        </a:spcAft>
        <a:buSzPct val="70000"/>
        <a:buChar char="o"/>
        <a:defRPr sz="1600">
          <a:solidFill>
            <a:schemeClr val="tx1"/>
          </a:solidFill>
          <a:latin typeface="+mn-lt"/>
          <a:ea typeface="ヒラギノ角ゴ Pro W3" charset="-128"/>
        </a:defRPr>
      </a:lvl7pPr>
      <a:lvl8pPr marL="2805113" indent="-169863" algn="l" rtl="0" eaLnBrk="1" fontAlgn="base" hangingPunct="1">
        <a:spcBef>
          <a:spcPct val="0"/>
        </a:spcBef>
        <a:spcAft>
          <a:spcPct val="10000"/>
        </a:spcAft>
        <a:buSzPct val="70000"/>
        <a:buChar char="o"/>
        <a:defRPr sz="1600">
          <a:solidFill>
            <a:schemeClr val="tx1"/>
          </a:solidFill>
          <a:latin typeface="+mn-lt"/>
          <a:ea typeface="ヒラギノ角ゴ Pro W3" charset="-128"/>
        </a:defRPr>
      </a:lvl8pPr>
      <a:lvl9pPr marL="3262313" indent="-169863" algn="l" rtl="0" eaLnBrk="1" fontAlgn="base" hangingPunct="1">
        <a:spcBef>
          <a:spcPct val="0"/>
        </a:spcBef>
        <a:spcAft>
          <a:spcPct val="10000"/>
        </a:spcAft>
        <a:buSzPct val="70000"/>
        <a:buChar char="o"/>
        <a:defRPr sz="1600">
          <a:solidFill>
            <a:schemeClr val="tx1"/>
          </a:solidFill>
          <a:latin typeface="+mn-lt"/>
          <a:ea typeface="ヒラギノ角ゴ Pro W3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36525"/>
            <a:ext cx="7745413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95288" y="773113"/>
            <a:ext cx="8748712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9" name="Picture 1" descr="FINAL DOVERLOGOSTACKED-0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6364288"/>
            <a:ext cx="11557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Calibri" pitchFamily="34" charset="0"/>
        <a:buChar char="˃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297B4"/>
        </a:buClr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4297B4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4297B4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4297B4"/>
        </a:buClr>
        <a:buSzPct val="80000"/>
        <a:buFont typeface="Calibri" pitchFamily="34" charset="0"/>
        <a:buChar char="˃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4" y="454006"/>
            <a:ext cx="8529514" cy="1698927"/>
          </a:xfrm>
        </p:spPr>
        <p:txBody>
          <a:bodyPr/>
          <a:lstStyle/>
          <a:p>
            <a:r>
              <a:rPr lang="en-AU" sz="5400" dirty="0"/>
              <a:t>ANACONDA </a:t>
            </a:r>
            <a:br>
              <a:rPr lang="en-AU" sz="5400" dirty="0"/>
            </a:br>
            <a:r>
              <a:rPr lang="en-AU" sz="4000" dirty="0"/>
              <a:t>Training session</a:t>
            </a:r>
            <a:br>
              <a:rPr lang="en-AU" sz="4000" dirty="0"/>
            </a:br>
            <a:endParaRPr lang="en-AU" sz="44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Guillaume Stanguennec</a:t>
            </a:r>
          </a:p>
          <a:p>
            <a:r>
              <a:rPr lang="en-AU" dirty="0"/>
              <a:t>October 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0819" y="6667500"/>
            <a:ext cx="5324475" cy="138113"/>
          </a:xfrm>
        </p:spPr>
        <p:txBody>
          <a:bodyPr/>
          <a:lstStyle/>
          <a:p>
            <a:pPr>
              <a:defRPr/>
            </a:pPr>
            <a:r>
              <a:rPr lang="en-AU" dirty="0"/>
              <a:t>Invetech confidential file: 2016-09  Anaconda training session</a:t>
            </a:r>
          </a:p>
        </p:txBody>
      </p:sp>
      <p:pic>
        <p:nvPicPr>
          <p:cNvPr id="2050" name="Picture 2" descr="How To Survive An Anaconda At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51017"/>
            <a:ext cx="5068178" cy="331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Image result for anaconda pyth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5" name="AutoShape 6" descr="Image result for anaconda pyth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8" name="AutoShape 8" descr="Image result for anaconda pyth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8" name="Picture 10" descr="https://www.continuum.io/sites/default/files/Anaconda_Logo_0702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289" y="2414897"/>
            <a:ext cx="3577830" cy="17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4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10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2016-09  Anaconda training session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984885"/>
          </a:xfrm>
        </p:spPr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4. Real life exercise, let’s help chimes</a:t>
            </a:r>
            <a:br>
              <a:rPr lang="en-AU" altLang="en-US" b="1" dirty="0">
                <a:ea typeface="ヒラギノ角ゴ Pro W3"/>
                <a:cs typeface="ヒラギノ角ゴ Pro W3"/>
              </a:rPr>
            </a:b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455938" y="2825247"/>
            <a:ext cx="6356412" cy="757130"/>
          </a:xfrm>
          <a:prstGeom prst="rect">
            <a:avLst/>
          </a:prstGeom>
        </p:spPr>
        <p:txBody>
          <a:bodyPr wrap="square" rIns="36000" numCol="1" spcCol="180000" rtlCol="0">
            <a:spAutoFit/>
          </a:bodyPr>
          <a:lstStyle/>
          <a:p>
            <a:pPr marR="0" indent="-342900" algn="ctr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Hands on Example on SPYDER</a:t>
            </a:r>
          </a:p>
        </p:txBody>
      </p:sp>
    </p:spTree>
    <p:extLst>
      <p:ext uri="{BB962C8B-B14F-4D97-AF65-F5344CB8AC3E}">
        <p14:creationId xmlns:p14="http://schemas.microsoft.com/office/powerpoint/2010/main" val="18925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11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2016-09  Anaconda training session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984885"/>
          </a:xfrm>
        </p:spPr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5. What else can we do with this tool?</a:t>
            </a:r>
            <a:br>
              <a:rPr lang="en-AU" altLang="en-US" b="1" dirty="0">
                <a:ea typeface="ヒラギノ角ゴ Pro W3"/>
                <a:cs typeface="ヒラギノ角ゴ Pro W3"/>
              </a:rPr>
            </a:br>
            <a:endParaRPr lang="en-AU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488212" y="978031"/>
            <a:ext cx="822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AU" altLang="en-US" sz="3200" b="0">
                <a:solidFill>
                  <a:srgbClr val="3A97B5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9pPr>
          </a:lstStyle>
          <a:p>
            <a:pPr marL="266700" indent="-266700">
              <a:defRPr/>
            </a:pPr>
            <a:r>
              <a:rPr lang="en-AU" sz="2400" b="1" kern="0" dirty="0">
                <a:solidFill>
                  <a:schemeClr val="bg2">
                    <a:lumMod val="75000"/>
                  </a:schemeClr>
                </a:solidFill>
                <a:ea typeface="ヒラギノ角ゴ Pro W3"/>
                <a:cs typeface="ヒラギノ角ゴ Pro W3"/>
              </a:rPr>
              <a:t>a. Computer vision (open CV)</a:t>
            </a:r>
          </a:p>
        </p:txBody>
      </p:sp>
      <p:pic>
        <p:nvPicPr>
          <p:cNvPr id="8" name="Image Processing Vehicle Counting Using OpenC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621" y="1456484"/>
            <a:ext cx="5468644" cy="44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2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12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2016-09  Anaconda training session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5. What else can we do with this tool?</a:t>
            </a:r>
            <a:endParaRPr lang="en-AU" dirty="0"/>
          </a:p>
        </p:txBody>
      </p:sp>
      <p:pic>
        <p:nvPicPr>
          <p:cNvPr id="6" name="Picture 2" descr="https://pythonhosted.org/guiqwt/_images/sif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68" y="978030"/>
            <a:ext cx="6465864" cy="510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/>
          <p:cNvSpPr txBox="1">
            <a:spLocks/>
          </p:cNvSpPr>
          <p:nvPr/>
        </p:nvSpPr>
        <p:spPr bwMode="auto">
          <a:xfrm>
            <a:off x="488212" y="978031"/>
            <a:ext cx="822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AU" altLang="en-US" sz="3200" b="0">
                <a:solidFill>
                  <a:srgbClr val="3A97B5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9pPr>
          </a:lstStyle>
          <a:p>
            <a:pPr marL="266700" indent="-266700">
              <a:defRPr/>
            </a:pPr>
            <a:r>
              <a:rPr lang="en-AU" sz="2400" b="1" kern="0" dirty="0">
                <a:solidFill>
                  <a:schemeClr val="bg2">
                    <a:lumMod val="75000"/>
                  </a:schemeClr>
                </a:solidFill>
                <a:ea typeface="ヒラギノ角ゴ Pro W3"/>
                <a:cs typeface="ヒラギノ角ゴ Pro W3"/>
              </a:rPr>
              <a:t>b. Make GUI</a:t>
            </a:r>
          </a:p>
        </p:txBody>
      </p:sp>
    </p:spTree>
    <p:extLst>
      <p:ext uri="{BB962C8B-B14F-4D97-AF65-F5344CB8AC3E}">
        <p14:creationId xmlns:p14="http://schemas.microsoft.com/office/powerpoint/2010/main" val="322631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2016-09  Anaconda training session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5. What else can we do with this tool?</a:t>
            </a:r>
            <a:endParaRPr lang="en-AU" dirty="0"/>
          </a:p>
        </p:txBody>
      </p:sp>
      <p:sp>
        <p:nvSpPr>
          <p:cNvPr id="7" name="Title 4"/>
          <p:cNvSpPr txBox="1">
            <a:spLocks/>
          </p:cNvSpPr>
          <p:nvPr/>
        </p:nvSpPr>
        <p:spPr bwMode="auto">
          <a:xfrm>
            <a:off x="488212" y="978031"/>
            <a:ext cx="822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AU" altLang="en-US" sz="3200" b="0">
                <a:solidFill>
                  <a:srgbClr val="3A97B5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9pPr>
          </a:lstStyle>
          <a:p>
            <a:pPr marL="266700" indent="-266700">
              <a:defRPr/>
            </a:pPr>
            <a:r>
              <a:rPr lang="en-AU" sz="2400" b="1" kern="0" dirty="0">
                <a:solidFill>
                  <a:schemeClr val="bg2">
                    <a:lumMod val="75000"/>
                  </a:schemeClr>
                </a:solidFill>
                <a:ea typeface="ヒラギノ角ゴ Pro W3"/>
                <a:cs typeface="ヒラギノ角ゴ Pro W3"/>
              </a:rPr>
              <a:t>c. Interaction with hardware, networks , real time etc.</a:t>
            </a:r>
          </a:p>
        </p:txBody>
      </p:sp>
      <p:pic>
        <p:nvPicPr>
          <p:cNvPr id="8" name="【Python】 Real-time Spectrum Analyzer using pyqtgraph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396.8544" end="125273.81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4816" y="1700630"/>
            <a:ext cx="6507332" cy="36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3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2016-09  Anaconda training session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5. What else can we do with this tool?</a:t>
            </a:r>
            <a:endParaRPr lang="en-AU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488212" y="978031"/>
            <a:ext cx="822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AU" altLang="en-US" sz="3200" b="0">
                <a:solidFill>
                  <a:srgbClr val="3A97B5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9pPr>
          </a:lstStyle>
          <a:p>
            <a:pPr marL="266700" indent="-266700">
              <a:defRPr/>
            </a:pPr>
            <a:r>
              <a:rPr lang="en-AU" sz="2400" b="1" kern="0" dirty="0">
                <a:solidFill>
                  <a:schemeClr val="bg2">
                    <a:lumMod val="75000"/>
                  </a:schemeClr>
                </a:solidFill>
                <a:ea typeface="ヒラギノ角ゴ Pro W3"/>
                <a:cs typeface="ヒラギノ角ゴ Pro W3"/>
              </a:rPr>
              <a:t>d. Machine learning -&gt; </a:t>
            </a:r>
            <a:r>
              <a:rPr lang="en-AU" sz="2400" b="1" kern="0" dirty="0" err="1">
                <a:solidFill>
                  <a:schemeClr val="bg2">
                    <a:lumMod val="75000"/>
                  </a:schemeClr>
                </a:solidFill>
                <a:ea typeface="ヒラギノ角ゴ Pro W3"/>
                <a:cs typeface="ヒラギノ角ゴ Pro W3"/>
              </a:rPr>
              <a:t>scikit</a:t>
            </a:r>
            <a:r>
              <a:rPr lang="en-AU" sz="2400" b="1" kern="0" dirty="0">
                <a:solidFill>
                  <a:schemeClr val="bg2">
                    <a:lumMod val="75000"/>
                  </a:schemeClr>
                </a:solidFill>
                <a:ea typeface="ヒラギノ角ゴ Pro W3"/>
                <a:cs typeface="ヒラギノ角ゴ Pro W3"/>
              </a:rPr>
              <a:t> -  learn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1" y="1567540"/>
            <a:ext cx="5631815" cy="443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495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2016-09  Anaconda training session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5. What else can we do with this tool?</a:t>
            </a:r>
            <a:endParaRPr lang="en-AU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488212" y="978031"/>
            <a:ext cx="822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AU" altLang="en-US" sz="3200" b="0">
                <a:solidFill>
                  <a:srgbClr val="3A97B5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9pPr>
          </a:lstStyle>
          <a:p>
            <a:pPr marL="266700" indent="-266700">
              <a:defRPr/>
            </a:pPr>
            <a:r>
              <a:rPr lang="en-AU" sz="2400" b="1" kern="0" dirty="0">
                <a:solidFill>
                  <a:schemeClr val="bg2">
                    <a:lumMod val="75000"/>
                  </a:schemeClr>
                </a:solidFill>
                <a:ea typeface="ヒラギノ角ゴ Pro W3"/>
                <a:cs typeface="ヒラギノ角ゴ Pro W3"/>
              </a:rPr>
              <a:t>e. Image processing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2" y="1463347"/>
            <a:ext cx="5157845" cy="475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809" y="975435"/>
            <a:ext cx="5026375" cy="543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86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2016-09  Anaconda training session</a:t>
            </a:r>
            <a:endParaRPr lang="en-AU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5. What else can we do with this tool?</a:t>
            </a:r>
            <a:endParaRPr lang="en-AU" dirty="0"/>
          </a:p>
        </p:txBody>
      </p:sp>
      <p:sp>
        <p:nvSpPr>
          <p:cNvPr id="9" name="Title 4"/>
          <p:cNvSpPr txBox="1">
            <a:spLocks/>
          </p:cNvSpPr>
          <p:nvPr/>
        </p:nvSpPr>
        <p:spPr bwMode="auto">
          <a:xfrm>
            <a:off x="488212" y="978031"/>
            <a:ext cx="822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AU" altLang="en-US" sz="3200" b="0">
                <a:solidFill>
                  <a:srgbClr val="3A97B5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9pPr>
          </a:lstStyle>
          <a:p>
            <a:pPr marL="266700" indent="-266700">
              <a:defRPr/>
            </a:pPr>
            <a:r>
              <a:rPr lang="en-AU" sz="2400" b="1" kern="0" dirty="0">
                <a:solidFill>
                  <a:schemeClr val="bg2">
                    <a:lumMod val="75000"/>
                  </a:schemeClr>
                </a:solidFill>
                <a:ea typeface="ヒラギノ角ゴ Pro W3"/>
                <a:cs typeface="ヒラギノ角ゴ Pro W3"/>
              </a:rPr>
              <a:t>f. Statistical plots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35" y="1361352"/>
            <a:ext cx="8491840" cy="47943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0" y="1347363"/>
            <a:ext cx="8234255" cy="46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2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Invetech confidential file: 2016-09  Anaconda training session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2. Questions, suggestions ??</a:t>
            </a:r>
            <a:endParaRPr lang="en-AU" dirty="0"/>
          </a:p>
        </p:txBody>
      </p:sp>
      <p:pic>
        <p:nvPicPr>
          <p:cNvPr id="7170" name="Picture 2" descr="http://officesupplygeek.com/wp-content/uploads/2012/12/Thanks-Penc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568450"/>
            <a:ext cx="4610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94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11"/>
          <p:cNvSpPr>
            <a:spLocks noGrp="1" noChangeArrowheads="1"/>
          </p:cNvSpPr>
          <p:nvPr>
            <p:ph idx="1"/>
          </p:nvPr>
        </p:nvSpPr>
        <p:spPr>
          <a:xfrm>
            <a:off x="781244" y="1990639"/>
            <a:ext cx="8226688" cy="2555961"/>
          </a:xfrm>
        </p:spPr>
        <p:txBody>
          <a:bodyPr/>
          <a:lstStyle/>
          <a:p>
            <a:pPr marL="266700" indent="-266700">
              <a:defRPr/>
            </a:pPr>
            <a:r>
              <a:rPr lang="en-AU" altLang="en-US" sz="2800" b="1" dirty="0">
                <a:ea typeface="ヒラギノ角ゴ Pro W3"/>
                <a:cs typeface="ヒラギノ角ゴ Pro W3"/>
              </a:rPr>
              <a:t>A little bit of context </a:t>
            </a:r>
          </a:p>
          <a:p>
            <a:pPr marL="266700" indent="-266700">
              <a:defRPr/>
            </a:pPr>
            <a:r>
              <a:rPr lang="en-AU" altLang="en-US" sz="2800" b="1" dirty="0">
                <a:ea typeface="ヒラギノ角ゴ Pro W3"/>
                <a:cs typeface="ヒラギノ角ゴ Pro W3"/>
              </a:rPr>
              <a:t>Overview of the capabilities through one example</a:t>
            </a:r>
          </a:p>
          <a:p>
            <a:pPr marL="266700" indent="-266700">
              <a:defRPr/>
            </a:pPr>
            <a:r>
              <a:rPr lang="en-AU" altLang="en-US" sz="2800" b="1" dirty="0">
                <a:ea typeface="ヒラギノ角ゴ Pro W3"/>
                <a:cs typeface="ヒラギノ角ゴ Pro W3"/>
              </a:rPr>
              <a:t>Hands on exercise on the basics</a:t>
            </a:r>
          </a:p>
          <a:p>
            <a:pPr marL="266700" indent="-266700">
              <a:defRPr/>
            </a:pPr>
            <a:r>
              <a:rPr lang="en-AU" altLang="en-US" sz="2800" b="1" dirty="0">
                <a:ea typeface="ヒラギノ角ゴ Pro W3"/>
                <a:cs typeface="ヒラギノ角ゴ Pro W3"/>
              </a:rPr>
              <a:t>Real life exercise, let’s help chimes</a:t>
            </a:r>
          </a:p>
          <a:p>
            <a:pPr marL="266700" indent="-266700">
              <a:defRPr/>
            </a:pPr>
            <a:r>
              <a:rPr lang="en-AU" altLang="en-US" sz="2800" b="1" dirty="0">
                <a:ea typeface="ヒラギノ角ゴ Pro W3"/>
                <a:cs typeface="ヒラギノ角ゴ Pro W3"/>
              </a:rPr>
              <a:t>What else can we do with this tool?</a:t>
            </a:r>
          </a:p>
          <a:p>
            <a:pPr marL="266700" indent="-266700">
              <a:defRPr/>
            </a:pPr>
            <a:r>
              <a:rPr lang="en-AU" altLang="en-US" sz="2800" b="1" dirty="0">
                <a:ea typeface="ヒラギノ角ゴ Pro W3"/>
                <a:cs typeface="ヒラギノ角ゴ Pro W3"/>
              </a:rPr>
              <a:t>Questions, suggestions</a:t>
            </a:r>
            <a:endParaRPr lang="en-AU" altLang="en-US" sz="1800" dirty="0">
              <a:ea typeface="ヒラギノ角ゴ Pro W3"/>
              <a:cs typeface="ヒラギノ角ゴ Pro W3"/>
            </a:endParaRPr>
          </a:p>
          <a:p>
            <a:pPr marL="0" indent="0" eaLnBrk="1" hangingPunct="1">
              <a:buFontTx/>
              <a:buNone/>
              <a:defRPr/>
            </a:pPr>
            <a:endParaRPr lang="en-AU" altLang="en-US" sz="2000" dirty="0">
              <a:ea typeface="ヒラギノ角ゴ Pro W3"/>
              <a:cs typeface="ヒラギノ角ゴ Pro W3"/>
            </a:endParaRPr>
          </a:p>
          <a:p>
            <a:pPr marL="266700" indent="-266700" eaLnBrk="1" hangingPunct="1">
              <a:defRPr/>
            </a:pPr>
            <a:endParaRPr lang="en-AU" altLang="en-US" sz="2000" dirty="0">
              <a:ea typeface="ヒラギノ角ゴ Pro W3"/>
              <a:cs typeface="ヒラギノ角ゴ Pro W3"/>
            </a:endParaRPr>
          </a:p>
        </p:txBody>
      </p:sp>
      <p:sp>
        <p:nvSpPr>
          <p:cNvPr id="9220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spcAft>
                <a:spcPct val="20000"/>
              </a:spcAft>
              <a:defRPr sz="1600" b="1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AU" altLang="en-US" sz="900" b="0" dirty="0">
                <a:solidFill>
                  <a:schemeClr val="bg2"/>
                </a:solidFill>
                <a:latin typeface="Calibri" pitchFamily="34" charset="0"/>
              </a:rPr>
              <a:t>Page </a:t>
            </a:r>
            <a:fld id="{0E559A87-1026-47E8-B837-F03D24301732}" type="slidenum">
              <a:rPr lang="en-AU" altLang="en-US" sz="900" b="0" smtClean="0">
                <a:solidFill>
                  <a:schemeClr val="bg2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AU" altLang="en-US" sz="900" b="0" dirty="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9221" name="Rectangle 7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spcAft>
                <a:spcPct val="20000"/>
              </a:spcAft>
              <a:defRPr sz="1600" b="1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AU" altLang="en-US" sz="900" b="0" dirty="0">
                <a:solidFill>
                  <a:schemeClr val="bg2"/>
                </a:solidFill>
                <a:latin typeface="Calibri" pitchFamily="34" charset="0"/>
              </a:rPr>
              <a:t>Invetech confidential file: 2016-09  Anaconda training session</a:t>
            </a:r>
          </a:p>
        </p:txBody>
      </p:sp>
      <p:sp>
        <p:nvSpPr>
          <p:cNvPr id="9218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732" y="454007"/>
            <a:ext cx="8226688" cy="492443"/>
          </a:xfrm>
        </p:spPr>
        <p:txBody>
          <a:bodyPr/>
          <a:lstStyle/>
          <a:p>
            <a:pPr eaLnBrk="1" hangingPunct="1"/>
            <a:r>
              <a:rPr dirty="0">
                <a:ea typeface="ヒラギノ角ゴ Pro W3"/>
                <a:cs typeface="ヒラギノ角ゴ Pro W3"/>
              </a:rP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2016-09  Anaconda training session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/>
          <a:lstStyle/>
          <a:p>
            <a:pPr marL="266700" indent="-266700">
              <a:defRPr/>
            </a:pPr>
            <a:r>
              <a:rPr lang="en-AU" altLang="en-US" b="1" dirty="0">
                <a:ea typeface="ヒラギノ角ゴ Pro W3"/>
                <a:cs typeface="ヒラギノ角ゴ Pro W3"/>
              </a:rPr>
              <a:t>1. A little bit of context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76693"/>
            <a:ext cx="9144000" cy="512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4"/>
          <p:cNvSpPr txBox="1">
            <a:spLocks/>
          </p:cNvSpPr>
          <p:nvPr/>
        </p:nvSpPr>
        <p:spPr bwMode="auto">
          <a:xfrm>
            <a:off x="488212" y="978031"/>
            <a:ext cx="822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AU" altLang="en-US" sz="3200" b="0">
                <a:solidFill>
                  <a:srgbClr val="3A97B5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9pPr>
          </a:lstStyle>
          <a:p>
            <a:pPr marL="266700" indent="-266700">
              <a:defRPr/>
            </a:pPr>
            <a:r>
              <a:rPr lang="en-AU" sz="2400" b="1" kern="0" dirty="0">
                <a:solidFill>
                  <a:schemeClr val="bg2">
                    <a:lumMod val="75000"/>
                  </a:schemeClr>
                </a:solidFill>
                <a:ea typeface="ヒラギノ角ゴ Pro W3"/>
                <a:cs typeface="ヒラギノ角ゴ Pro W3"/>
              </a:rPr>
              <a:t>A. Python eco-system </a:t>
            </a:r>
          </a:p>
        </p:txBody>
      </p:sp>
    </p:spTree>
    <p:extLst>
      <p:ext uri="{BB962C8B-B14F-4D97-AF65-F5344CB8AC3E}">
        <p14:creationId xmlns:p14="http://schemas.microsoft.com/office/powerpoint/2010/main" val="278585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2016-09  Anaconda training session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1. A little bit of context </a:t>
            </a:r>
            <a:endParaRPr lang="en-AU" u="sng" dirty="0"/>
          </a:p>
        </p:txBody>
      </p:sp>
      <p:pic>
        <p:nvPicPr>
          <p:cNvPr id="2050" name="Picture 2" descr="Image result for scipy eco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431142"/>
            <a:ext cx="6623050" cy="465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 bwMode="auto">
          <a:xfrm>
            <a:off x="488212" y="978031"/>
            <a:ext cx="822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AU" altLang="en-US" sz="3200" b="0">
                <a:solidFill>
                  <a:srgbClr val="3A97B5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9pPr>
          </a:lstStyle>
          <a:p>
            <a:pPr marL="266700" indent="-266700">
              <a:defRPr/>
            </a:pPr>
            <a:r>
              <a:rPr lang="en-AU" sz="2400" b="1" kern="0" dirty="0">
                <a:solidFill>
                  <a:schemeClr val="bg2">
                    <a:lumMod val="75000"/>
                  </a:schemeClr>
                </a:solidFill>
                <a:ea typeface="ヒラギノ角ゴ Pro W3"/>
                <a:cs typeface="ヒラギノ角ゴ Pro W3"/>
              </a:rPr>
              <a:t>B. Python scientific ecosystem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9750" y="1431142"/>
            <a:ext cx="2012950" cy="437043"/>
          </a:xfrm>
          <a:prstGeom prst="rect">
            <a:avLst/>
          </a:prstGeom>
        </p:spPr>
        <p:txBody>
          <a:bodyPr wrap="square" rIns="36000" numCol="1" spcCol="180000" rtlCol="0">
            <a:spAutoFit/>
          </a:bodyPr>
          <a:lstStyle/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Ground floor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89750" y="2256642"/>
            <a:ext cx="2012950" cy="437043"/>
          </a:xfrm>
          <a:prstGeom prst="rect">
            <a:avLst/>
          </a:prstGeom>
        </p:spPr>
        <p:txBody>
          <a:bodyPr wrap="square" rIns="36000" numCol="1" spcCol="180000" rtlCol="0">
            <a:spAutoFit/>
          </a:bodyPr>
          <a:lstStyle/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</a:t>
            </a:r>
            <a:r>
              <a:rPr kumimoji="0" lang="en-AU" sz="2000" b="1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</a:t>
            </a: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floor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89750" y="3183742"/>
            <a:ext cx="2012950" cy="437043"/>
          </a:xfrm>
          <a:prstGeom prst="rect">
            <a:avLst/>
          </a:prstGeom>
        </p:spPr>
        <p:txBody>
          <a:bodyPr wrap="square" rIns="36000" numCol="1" spcCol="180000" rtlCol="0">
            <a:spAutoFit/>
          </a:bodyPr>
          <a:lstStyle/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</a:t>
            </a:r>
            <a:r>
              <a:rPr kumimoji="0" lang="en-AU" sz="2000" b="1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nd</a:t>
            </a: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floor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89750" y="4771242"/>
            <a:ext cx="2012950" cy="461665"/>
          </a:xfrm>
          <a:prstGeom prst="rect">
            <a:avLst/>
          </a:prstGeom>
        </p:spPr>
        <p:txBody>
          <a:bodyPr wrap="square" rIns="36000" numCol="1" spcCol="180000" rtlCol="0">
            <a:spAutoFit/>
          </a:bodyPr>
          <a:lstStyle/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</a:t>
            </a:r>
            <a:r>
              <a:rPr kumimoji="0" lang="en-AU" sz="2000" b="1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rd</a:t>
            </a: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floor 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686547" y="2177256"/>
            <a:ext cx="202835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686546" y="2841625"/>
            <a:ext cx="202835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86545" y="4056799"/>
            <a:ext cx="202835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7351" y="3862900"/>
            <a:ext cx="1757779" cy="368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Ins="36000" numCol="1" spcCol="180000" rtlCol="0">
            <a:spAutoFit/>
          </a:bodyPr>
          <a:lstStyle/>
          <a:p>
            <a:pPr indent="-342900" ea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Interactive console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95130" y="3752066"/>
            <a:ext cx="1757779" cy="368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Ins="36000" numCol="1" spcCol="180000" rtlCol="0">
            <a:spAutoFit/>
          </a:bodyPr>
          <a:lstStyle/>
          <a:p>
            <a:pPr indent="-342900" ea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Scientific library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52909" y="3758350"/>
            <a:ext cx="1757779" cy="3680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Ins="36000" numCol="1" spcCol="180000" rtlCol="0">
            <a:spAutoFit/>
          </a:bodyPr>
          <a:lstStyle/>
          <a:p>
            <a:pPr indent="-342900" ea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Plotting library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74019" y="2567116"/>
            <a:ext cx="1757779" cy="6832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Ins="36000" numCol="1" spcCol="180000" rtlCol="0">
            <a:spAutoFit/>
          </a:bodyPr>
          <a:lstStyle/>
          <a:p>
            <a:pPr indent="-342900" algn="ctr" ea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Structure data in matrices</a:t>
            </a:r>
          </a:p>
        </p:txBody>
      </p:sp>
    </p:spTree>
    <p:extLst>
      <p:ext uri="{BB962C8B-B14F-4D97-AF65-F5344CB8AC3E}">
        <p14:creationId xmlns:p14="http://schemas.microsoft.com/office/powerpoint/2010/main" val="140142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Invetech confidential file: 2016-09  Anaconda training session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1. A little bit of context </a:t>
            </a:r>
            <a:endParaRPr lang="en-AU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4"/>
            <a:ext cx="9144000" cy="500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 bwMode="auto">
          <a:xfrm>
            <a:off x="488212" y="978031"/>
            <a:ext cx="822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AU" altLang="en-US" sz="3200" b="0">
                <a:solidFill>
                  <a:srgbClr val="3A97B5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3A97B5"/>
                </a:solidFill>
                <a:latin typeface="Franklin Gothic Book" pitchFamily="34" charset="0"/>
                <a:ea typeface="ヒラギノ角ゴ Pro W3" charset="-128"/>
                <a:cs typeface="ヒラギノ角ゴ Pro W3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C3300"/>
                </a:solidFill>
                <a:latin typeface="Arial" charset="0"/>
              </a:defRPr>
            </a:lvl9pPr>
          </a:lstStyle>
          <a:p>
            <a:pPr marL="266700" indent="-266700">
              <a:defRPr/>
            </a:pPr>
            <a:r>
              <a:rPr lang="en-AU" sz="2400" b="1" kern="0" dirty="0">
                <a:solidFill>
                  <a:schemeClr val="bg2">
                    <a:lumMod val="75000"/>
                  </a:schemeClr>
                </a:solidFill>
                <a:ea typeface="ヒラギノ角ゴ Pro W3"/>
                <a:cs typeface="ヒラギノ角ゴ Pro W3"/>
              </a:rPr>
              <a:t>C. Anaconda leadership </a:t>
            </a:r>
          </a:p>
        </p:txBody>
      </p:sp>
    </p:spTree>
    <p:extLst>
      <p:ext uri="{BB962C8B-B14F-4D97-AF65-F5344CB8AC3E}">
        <p14:creationId xmlns:p14="http://schemas.microsoft.com/office/powerpoint/2010/main" val="30564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Invetech confidential file: 2016-09  Anaconda training session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984885"/>
          </a:xfrm>
        </p:spPr>
        <p:txBody>
          <a:bodyPr/>
          <a:lstStyle/>
          <a:p>
            <a:pPr marL="266700" indent="-266700">
              <a:defRPr/>
            </a:pPr>
            <a:r>
              <a:rPr lang="en-AU" altLang="en-US" b="1" dirty="0">
                <a:ea typeface="ヒラギノ角ゴ Pro W3"/>
                <a:cs typeface="ヒラギノ角ゴ Pro W3"/>
              </a:rPr>
              <a:t>2. Overview of the capabilities through one example</a:t>
            </a:r>
          </a:p>
        </p:txBody>
      </p:sp>
      <p:pic>
        <p:nvPicPr>
          <p:cNvPr id="11" name="Micro-scaven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212" y="1483550"/>
            <a:ext cx="6744510" cy="37937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212" y="5377528"/>
            <a:ext cx="6744510" cy="978729"/>
          </a:xfrm>
          <a:prstGeom prst="rect">
            <a:avLst/>
          </a:prstGeom>
        </p:spPr>
        <p:txBody>
          <a:bodyPr wrap="square" rIns="36000" numCol="1" spcCol="180000" rtlCol="0">
            <a:spAutoFit/>
          </a:bodyPr>
          <a:lstStyle/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Micro-scavenge</a:t>
            </a:r>
            <a:r>
              <a:rPr kumimoji="0" lang="en-AU" sz="1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is used to get rid of bubbles within the incubation chamber</a:t>
            </a:r>
          </a:p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It lasts 40ms</a:t>
            </a:r>
            <a:r>
              <a:rPr lang="en-AU" sz="1600" dirty="0">
                <a:latin typeface="Calibri" panose="020F0502020204030204" pitchFamily="34" charset="0"/>
                <a:ea typeface="+mn-ea"/>
                <a:cs typeface="+mn-cs"/>
              </a:rPr>
              <a:t>, close to 25ms valve response time</a:t>
            </a:r>
          </a:p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AU" sz="160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6772" y="5679217"/>
            <a:ext cx="4208015" cy="949171"/>
          </a:xfrm>
          <a:prstGeom prst="rect">
            <a:avLst/>
          </a:prstGeom>
        </p:spPr>
        <p:txBody>
          <a:bodyPr wrap="square" rIns="36000" numCol="1" spcCol="180000" rtlCol="0">
            <a:spAutoFit/>
          </a:bodyPr>
          <a:lstStyle/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How do you characterize</a:t>
            </a:r>
            <a:r>
              <a:rPr kumimoji="0" lang="en-AU" sz="2400" b="1" i="0" u="none" strike="noStrike" kern="1200" cap="none" spc="0" normalizeH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it ?</a:t>
            </a:r>
          </a:p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lang="en-A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+mn-cs"/>
              </a:rPr>
              <a:t>How reliable is it?</a:t>
            </a:r>
            <a:r>
              <a:rPr kumimoji="0" lang="en-AU" sz="2400" b="1" i="0" u="none" strike="noStrike" kern="1200" cap="none" spc="0" normalizeH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endParaRPr kumimoji="0" lang="en-AU" sz="2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6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2016-08  MDD How to manage and use data</a:t>
            </a:r>
            <a:endParaRPr lang="en-AU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3" y="1814291"/>
            <a:ext cx="8626558" cy="363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3"/>
          <a:srcRect l="894"/>
          <a:stretch/>
        </p:blipFill>
        <p:spPr bwMode="auto">
          <a:xfrm>
            <a:off x="1734185" y="1474742"/>
            <a:ext cx="6066750" cy="4534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361742" y="1347363"/>
            <a:ext cx="6479628" cy="4878717"/>
          </a:xfrm>
          <a:prstGeom prst="rect">
            <a:avLst/>
          </a:prstGeom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984885"/>
          </a:xfrm>
        </p:spPr>
        <p:txBody>
          <a:bodyPr/>
          <a:lstStyle/>
          <a:p>
            <a:pPr marL="266700" indent="-266700">
              <a:defRPr/>
            </a:pPr>
            <a:r>
              <a:rPr lang="en-AU" altLang="en-US" b="1" dirty="0">
                <a:ea typeface="ヒラギノ角ゴ Pro W3"/>
                <a:cs typeface="ヒラギノ角ゴ Pro W3"/>
              </a:rPr>
              <a:t>2. Overview of the capabilities through one example</a:t>
            </a:r>
          </a:p>
        </p:txBody>
      </p:sp>
    </p:spTree>
    <p:extLst>
      <p:ext uri="{BB962C8B-B14F-4D97-AF65-F5344CB8AC3E}">
        <p14:creationId xmlns:p14="http://schemas.microsoft.com/office/powerpoint/2010/main" val="25637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2016-09  Anaconda training session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984885"/>
          </a:xfrm>
        </p:spPr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2. Overview of the capabilities through one example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4" y="1495425"/>
            <a:ext cx="7840946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5422900" y="1828800"/>
            <a:ext cx="3084830" cy="1397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>
            <a:spAutoFit/>
          </a:bodyPr>
          <a:lstStyle/>
          <a:p>
            <a:pPr algn="r" eaLnBrk="1" hangingPunct="1">
              <a:spcBef>
                <a:spcPct val="0"/>
              </a:spcBef>
              <a:spcAft>
                <a:spcPct val="0"/>
              </a:spcAft>
            </a:pPr>
            <a:endParaRPr lang="en-AU" sz="1400" b="0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22900" y="3225800"/>
            <a:ext cx="3089910" cy="16700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 anchor="ctr">
            <a:spAutoFit/>
          </a:bodyPr>
          <a:lstStyle/>
          <a:p>
            <a:pPr algn="r" eaLnBrk="1" hangingPunct="1">
              <a:spcBef>
                <a:spcPct val="0"/>
              </a:spcBef>
              <a:spcAft>
                <a:spcPct val="0"/>
              </a:spcAft>
            </a:pPr>
            <a:endParaRPr lang="en-AU" sz="1400" b="0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22900" y="4886325"/>
            <a:ext cx="3084830" cy="1397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 anchor="ctr">
            <a:spAutoFit/>
          </a:bodyPr>
          <a:lstStyle/>
          <a:p>
            <a:pPr algn="r" eaLnBrk="1" hangingPunct="1">
              <a:spcBef>
                <a:spcPct val="0"/>
              </a:spcBef>
              <a:spcAft>
                <a:spcPct val="0"/>
              </a:spcAft>
            </a:pPr>
            <a:endParaRPr lang="en-AU" sz="1400" b="0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698624" y="1809749"/>
            <a:ext cx="3724275" cy="44735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 anchor="ctr">
            <a:spAutoFit/>
          </a:bodyPr>
          <a:lstStyle/>
          <a:p>
            <a:pPr algn="r" eaLnBrk="1" hangingPunct="1">
              <a:spcBef>
                <a:spcPct val="0"/>
              </a:spcBef>
              <a:spcAft>
                <a:spcPct val="0"/>
              </a:spcAft>
            </a:pPr>
            <a:endParaRPr lang="en-AU" sz="1400" b="0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0751" y="2590801"/>
            <a:ext cx="2052637" cy="592150"/>
          </a:xfrm>
          <a:prstGeom prst="rect">
            <a:avLst/>
          </a:prstGeom>
          <a:solidFill>
            <a:srgbClr val="DEDEDE">
              <a:alpha val="60000"/>
            </a:srgbClr>
          </a:solidFill>
        </p:spPr>
        <p:txBody>
          <a:bodyPr wrap="square" rIns="36000" numCol="1" spcCol="180000" rtlCol="0">
            <a:spAutoFit/>
          </a:bodyPr>
          <a:lstStyle/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Variable in</a:t>
            </a:r>
            <a:r>
              <a:rPr kumimoji="0" lang="en-AU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memory </a:t>
            </a:r>
          </a:p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lang="en-AU" sz="1400" b="1" baseline="0" dirty="0">
                <a:latin typeface="Calibri" panose="020F0502020204030204" pitchFamily="34" charset="0"/>
                <a:ea typeface="+mn-ea"/>
                <a:cs typeface="+mn-cs"/>
              </a:rPr>
              <a:t>-&gt;</a:t>
            </a:r>
            <a:r>
              <a:rPr lang="en-AU" sz="1400" b="1" dirty="0">
                <a:latin typeface="Calibri" panose="020F0502020204030204" pitchFamily="34" charset="0"/>
                <a:ea typeface="+mn-ea"/>
                <a:cs typeface="+mn-cs"/>
              </a:rPr>
              <a:t> quick data visualisation </a:t>
            </a:r>
            <a:endParaRPr kumimoji="0" lang="en-AU" sz="1400" b="1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38996" y="4468910"/>
            <a:ext cx="2052637" cy="333617"/>
          </a:xfrm>
          <a:prstGeom prst="rect">
            <a:avLst/>
          </a:prstGeom>
          <a:solidFill>
            <a:srgbClr val="DEDEDE">
              <a:alpha val="60000"/>
            </a:srgbClr>
          </a:solidFill>
        </p:spPr>
        <p:txBody>
          <a:bodyPr wrap="square" rIns="36000" numCol="1" spcCol="180000" rtlCol="0">
            <a:spAutoFit/>
          </a:bodyPr>
          <a:lstStyle/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Function</a:t>
            </a:r>
            <a:r>
              <a:rPr kumimoji="0" lang="en-AU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documentation </a:t>
            </a:r>
            <a:endParaRPr kumimoji="0" lang="en-AU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38995" y="5683347"/>
            <a:ext cx="2052637" cy="333617"/>
          </a:xfrm>
          <a:prstGeom prst="rect">
            <a:avLst/>
          </a:prstGeom>
          <a:solidFill>
            <a:srgbClr val="DEDEDE">
              <a:alpha val="60000"/>
            </a:srgbClr>
          </a:solidFill>
        </p:spPr>
        <p:txBody>
          <a:bodyPr wrap="square" rIns="36000" numCol="1" spcCol="180000" rtlCol="0">
            <a:spAutoFit/>
          </a:bodyPr>
          <a:lstStyle/>
          <a:p>
            <a:pPr marR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Interactive</a:t>
            </a:r>
            <a:r>
              <a:rPr kumimoji="0" lang="en-AU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Console </a:t>
            </a:r>
            <a:endParaRPr kumimoji="0" lang="en-AU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34620" y="3712919"/>
            <a:ext cx="2052637" cy="333617"/>
          </a:xfrm>
          <a:prstGeom prst="rect">
            <a:avLst/>
          </a:prstGeom>
          <a:solidFill>
            <a:srgbClr val="DEDEDE">
              <a:alpha val="60000"/>
            </a:srgbClr>
          </a:solidFill>
        </p:spPr>
        <p:txBody>
          <a:bodyPr wrap="square" rIns="36000" numCol="1" spcCol="180000" rtlCol="0">
            <a:spAutoFit/>
          </a:bodyPr>
          <a:lstStyle/>
          <a:p>
            <a:pPr marR="0" indent="-342900" algn="ctr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lang="en-AU" sz="1400" b="1" dirty="0">
                <a:latin typeface="Calibri" panose="020F0502020204030204" pitchFamily="34" charset="0"/>
                <a:ea typeface="+mn-ea"/>
                <a:cs typeface="+mn-cs"/>
              </a:rPr>
              <a:t>Code editor </a:t>
            </a:r>
            <a:endParaRPr kumimoji="0" lang="en-AU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72483" y="1809750"/>
            <a:ext cx="1026142" cy="44735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 anchor="ctr">
            <a:spAutoFit/>
          </a:bodyPr>
          <a:lstStyle/>
          <a:p>
            <a:pPr algn="r" eaLnBrk="1" hangingPunct="1">
              <a:spcBef>
                <a:spcPct val="0"/>
              </a:spcBef>
              <a:spcAft>
                <a:spcPct val="0"/>
              </a:spcAft>
            </a:pPr>
            <a:endParaRPr lang="en-AU" sz="1400" b="0" dirty="0">
              <a:latin typeface="Calibri" panose="020F0502020204030204" pitchFamily="34" charset="0"/>
              <a:ea typeface="MS PGothic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177" y="3722619"/>
            <a:ext cx="984399" cy="867930"/>
          </a:xfrm>
          <a:prstGeom prst="rect">
            <a:avLst/>
          </a:prstGeom>
          <a:solidFill>
            <a:srgbClr val="DEDEDE">
              <a:alpha val="60000"/>
            </a:srgbClr>
          </a:solidFill>
        </p:spPr>
        <p:txBody>
          <a:bodyPr wrap="square" rIns="36000" numCol="1" spcCol="180000" rtlCol="0">
            <a:spAutoFit/>
          </a:bodyPr>
          <a:lstStyle/>
          <a:p>
            <a:pPr marR="0" indent="-342900" algn="ctr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lang="en-AU" sz="1400" b="1" dirty="0">
                <a:latin typeface="Calibri" panose="020F0502020204030204" pitchFamily="34" charset="0"/>
                <a:ea typeface="+mn-ea"/>
                <a:cs typeface="+mn-cs"/>
              </a:rPr>
              <a:t>Code outline</a:t>
            </a:r>
          </a:p>
          <a:p>
            <a:pPr marR="0" indent="-342900" algn="ctr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114928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9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Page </a:t>
            </a:r>
            <a:fld id="{49F93DCE-3B24-447F-BE3E-7F4E02ECCC7F}" type="slidenum">
              <a:rPr lang="en-AU" smtClean="0"/>
              <a:pPr>
                <a:defRPr/>
              </a:pPr>
              <a:t>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Invetech confidential file: 2016-09  Anaconda training session</a:t>
            </a:r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732" y="471599"/>
            <a:ext cx="8226688" cy="492443"/>
          </a:xfrm>
        </p:spPr>
        <p:txBody>
          <a:bodyPr/>
          <a:lstStyle/>
          <a:p>
            <a:r>
              <a:rPr lang="en-AU" altLang="en-US" b="1" dirty="0">
                <a:ea typeface="ヒラギノ角ゴ Pro W3"/>
                <a:cs typeface="ヒラギノ角ゴ Pro W3"/>
              </a:rPr>
              <a:t>3. Hands on exercise on the basics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455938" y="2825247"/>
            <a:ext cx="6356412" cy="757130"/>
          </a:xfrm>
          <a:prstGeom prst="rect">
            <a:avLst/>
          </a:prstGeom>
        </p:spPr>
        <p:txBody>
          <a:bodyPr wrap="square" rIns="36000" numCol="1" spcCol="180000" rtlCol="0">
            <a:spAutoFit/>
          </a:bodyPr>
          <a:lstStyle/>
          <a:p>
            <a:pPr marR="0" indent="-342900" algn="ctr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-72" charset="0"/>
              <a:buNone/>
              <a:tabLst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Hands on Example on SPYDER</a:t>
            </a:r>
          </a:p>
        </p:txBody>
      </p:sp>
    </p:spTree>
    <p:extLst>
      <p:ext uri="{BB962C8B-B14F-4D97-AF65-F5344CB8AC3E}">
        <p14:creationId xmlns:p14="http://schemas.microsoft.com/office/powerpoint/2010/main" val="20880771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TMGRSHORTCUTS" val="14000000460004000E0000004D6F64756C65312E466F6F746572"/>
</p:tagLst>
</file>

<file path=ppt/theme/theme1.xml><?xml version="1.0" encoding="utf-8"?>
<a:theme xmlns:a="http://schemas.openxmlformats.org/drawingml/2006/main" name="Invetech ppt template 2014">
  <a:themeElements>
    <a:clrScheme name="Custom 1">
      <a:dk1>
        <a:srgbClr val="3F3F3F"/>
      </a:dk1>
      <a:lt1>
        <a:srgbClr val="FFFFFF"/>
      </a:lt1>
      <a:dk2>
        <a:srgbClr val="1F1F1F"/>
      </a:dk2>
      <a:lt2>
        <a:srgbClr val="969696"/>
      </a:lt2>
      <a:accent1>
        <a:srgbClr val="3A96B4"/>
      </a:accent1>
      <a:accent2>
        <a:srgbClr val="820037"/>
      </a:accent2>
      <a:accent3>
        <a:srgbClr val="9BBB59"/>
      </a:accent3>
      <a:accent4>
        <a:srgbClr val="8064A2"/>
      </a:accent4>
      <a:accent5>
        <a:srgbClr val="00B0F0"/>
      </a:accent5>
      <a:accent6>
        <a:srgbClr val="F79646"/>
      </a:accent6>
      <a:hlink>
        <a:srgbClr val="0000FF"/>
      </a:hlink>
      <a:folHlink>
        <a:srgbClr val="800080"/>
      </a:folHlink>
    </a:clrScheme>
    <a:fontScheme name="Invetech">
      <a:majorFont>
        <a:latin typeface="Franklin Gothic Medium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>
        <a:spAutoFit/>
      </a:bodyPr>
      <a:lstStyle>
        <a:defPPr algn="r" eaLnBrk="1" hangingPunct="1">
          <a:spcBef>
            <a:spcPct val="0"/>
          </a:spcBef>
          <a:spcAft>
            <a:spcPct val="0"/>
          </a:spcAft>
          <a:defRPr sz="1400" b="0" dirty="0" smtClean="0">
            <a:latin typeface="Calibri" panose="020F0502020204030204" pitchFamily="34" charset="0"/>
            <a:ea typeface="MS PGothic" pitchFamily="34" charset="-128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Ins="36000" numCol="1" spcCol="180000" rtlCol="0">
        <a:spAutoFit/>
      </a:bodyPr>
      <a:lstStyle>
        <a:defPPr marR="0" indent="-342900" algn="l" defTabSz="914400" rtl="0" eaLnBrk="0" fontAlgn="base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 typeface="Arial" pitchFamily="-72" charset="0"/>
          <a:buNone/>
          <a:tabLst/>
          <a:defRPr kumimoji="0" sz="1600" i="0" u="none" strike="noStrike" kern="1200" cap="none" spc="0" normalizeH="0" baseline="0" noProof="0" dirty="0" err="1" smtClean="0">
            <a:ln>
              <a:noFill/>
            </a:ln>
            <a:effectLst/>
            <a:uLnTx/>
            <a:uFillTx/>
            <a:latin typeface="Calibri" panose="020F0502020204030204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tent Slides">
  <a:themeElements>
    <a:clrScheme name="Dover Motion Palette">
      <a:dk1>
        <a:srgbClr val="3F3F3F"/>
      </a:dk1>
      <a:lt1>
        <a:srgbClr val="FFFFFF"/>
      </a:lt1>
      <a:dk2>
        <a:srgbClr val="1F1F1F"/>
      </a:dk2>
      <a:lt2>
        <a:srgbClr val="969696"/>
      </a:lt2>
      <a:accent1>
        <a:srgbClr val="3A96B4"/>
      </a:accent1>
      <a:accent2>
        <a:srgbClr val="820037"/>
      </a:accent2>
      <a:accent3>
        <a:srgbClr val="9BBB59"/>
      </a:accent3>
      <a:accent4>
        <a:srgbClr val="8064A2"/>
      </a:accent4>
      <a:accent5>
        <a:srgbClr val="00B0F0"/>
      </a:accent5>
      <a:accent6>
        <a:srgbClr val="F79646"/>
      </a:accent6>
      <a:hlink>
        <a:srgbClr val="1639E9"/>
      </a:hlink>
      <a:folHlink>
        <a:srgbClr val="A5A5A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Invetech ppt template 2014</Template>
  <TotalTime>11308</TotalTime>
  <Words>488</Words>
  <Application>Microsoft Office PowerPoint</Application>
  <PresentationFormat>On-screen Show (4:3)</PresentationFormat>
  <Paragraphs>94</Paragraphs>
  <Slides>17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MS PGothic</vt:lpstr>
      <vt:lpstr>Arial</vt:lpstr>
      <vt:lpstr>Calibri</vt:lpstr>
      <vt:lpstr>Franklin Gothic Book</vt:lpstr>
      <vt:lpstr>Franklin Gothic Medium</vt:lpstr>
      <vt:lpstr>ヒラギノ角ゴ Pro W3</vt:lpstr>
      <vt:lpstr>Invetech ppt template 2014</vt:lpstr>
      <vt:lpstr>Content Slides</vt:lpstr>
      <vt:lpstr>ANACONDA  Training session </vt:lpstr>
      <vt:lpstr>Agenda</vt:lpstr>
      <vt:lpstr>1. A little bit of context </vt:lpstr>
      <vt:lpstr>1. A little bit of context </vt:lpstr>
      <vt:lpstr>1. A little bit of context </vt:lpstr>
      <vt:lpstr>2. Overview of the capabilities through one example</vt:lpstr>
      <vt:lpstr>2. Overview of the capabilities through one example</vt:lpstr>
      <vt:lpstr>2. Overview of the capabilities through one example</vt:lpstr>
      <vt:lpstr>3. Hands on exercise on the basics</vt:lpstr>
      <vt:lpstr>4. Real life exercise, let’s help chimes </vt:lpstr>
      <vt:lpstr>5. What else can we do with this tool? </vt:lpstr>
      <vt:lpstr>5. What else can we do with this tool?</vt:lpstr>
      <vt:lpstr>5. What else can we do with this tool?</vt:lpstr>
      <vt:lpstr>5. What else can we do with this tool?</vt:lpstr>
      <vt:lpstr>5. What else can we do with this tool?</vt:lpstr>
      <vt:lpstr>5. What else can we do with this tool?</vt:lpstr>
      <vt:lpstr>2. Questions, suggestions ??</vt:lpstr>
    </vt:vector>
  </TitlesOfParts>
  <Company>Leica Biosystems Melbourne Pty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Town hall meeting Q1 2016 results and outlook</dc:title>
  <dc:creator>Andreas Knaack</dc:creator>
  <cp:lastModifiedBy>Stanguennec, Guillaume</cp:lastModifiedBy>
  <cp:revision>123</cp:revision>
  <dcterms:created xsi:type="dcterms:W3CDTF">2016-04-10T20:27:27Z</dcterms:created>
  <dcterms:modified xsi:type="dcterms:W3CDTF">2017-04-10T07:47:54Z</dcterms:modified>
</cp:coreProperties>
</file>